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5" r:id="rId5"/>
  </p:sldMasterIdLst>
  <p:sldIdLst>
    <p:sldId id="265" r:id="rId6"/>
    <p:sldId id="273" r:id="rId7"/>
    <p:sldId id="274" r:id="rId8"/>
    <p:sldId id="276" r:id="rId9"/>
    <p:sldId id="272" r:id="rId10"/>
    <p:sldId id="275" r:id="rId11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8" d="100"/>
          <a:sy n="48" d="100"/>
        </p:scale>
        <p:origin x="294" y="3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B358F-A05F-4DB4-962C-DD4B069A7E7A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3F848-7817-4E2D-AB9D-51797CB70207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D81C-6A47-4622-8734-AA5737B7FAC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D948-84A0-4089-B638-B07891EFE39E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1804-A9F8-4D63-9DD4-929404C4CBE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78B64-D2E8-4647-8BC2-546A5158A46B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F3CB-82CB-446A-BF49-ACE2A93BD7EF}" type="slidenum">
              <a:rPr lang="en-US" altLang="zh-CN" smtClean="0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535A-684E-4725-B900-4E94819A3FC6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137AA-CBBB-4D96-8096-75E5E127FB5E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AAC0A-6356-422A-937C-6962B40C2C4E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8AD5E-07C2-40FF-881E-8007D541DD37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35DA-9BCD-4B27-8D08-65602982EF1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6600" spc="-9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206876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 b="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204209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7492" y="1998134"/>
            <a:ext cx="3497580" cy="376732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8498" y="1998134"/>
            <a:ext cx="3497580" cy="376732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40467"/>
            <a:ext cx="349758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165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492" y="2753084"/>
            <a:ext cx="3497580" cy="32004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05706" y="2038435"/>
            <a:ext cx="349758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165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05706" y="2750990"/>
            <a:ext cx="3497580" cy="32004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0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defRPr sz="1350">
                <a:solidFill>
                  <a:srgbClr val="262626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600"/>
              </a:spcBef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5909735"/>
            <a:ext cx="6922008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050">
                <a:solidFill>
                  <a:srgbClr val="262626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14D0A-2186-41FE-AE62-70A3EA0832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672B6-2531-4629-8DD1-5504D7F48B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4C92F-CEAA-43B2-B3C8-D32BA9B867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D50DC-08EA-42E1-8A09-F6343807362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335DA-9BCD-4B27-8D08-65602982EF10}" type="slidenum">
              <a:rPr lang="en-US" altLang="zh-CN" smtClean="0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11680"/>
            <a:ext cx="8065294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412447"/>
            <a:ext cx="30861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15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554697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15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945" y="5876413"/>
            <a:ext cx="219456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7725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4050" kern="1200" spc="-9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85000"/>
        </a:lnSpc>
        <a:spcBef>
          <a:spcPts val="975"/>
        </a:spcBef>
        <a:buFont typeface="Arial" panose="020B0604020202020204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60350" indent="-257175" algn="l" defTabSz="685800" rtl="0" eaLnBrk="1" latinLnBrk="0" hangingPunct="1">
        <a:lnSpc>
          <a:spcPct val="85000"/>
        </a:lnSpc>
        <a:spcBef>
          <a:spcPts val="450"/>
        </a:spcBef>
        <a:buFont typeface="Arial" panose="020B0604020202020204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411480" indent="-411480" algn="l" defTabSz="685800" rtl="0" eaLnBrk="1" latinLnBrk="0" hangingPunct="1">
        <a:lnSpc>
          <a:spcPct val="85000"/>
        </a:lnSpc>
        <a:spcBef>
          <a:spcPts val="450"/>
        </a:spcBef>
        <a:buFont typeface="Arial" panose="020B0604020202020204" pitchFamily="34" charset="0"/>
        <a:buChar char=" "/>
        <a:defRPr sz="15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617220" indent="-617220" algn="l" defTabSz="685800" rtl="0" eaLnBrk="1" latinLnBrk="0" hangingPunct="1">
        <a:lnSpc>
          <a:spcPct val="85000"/>
        </a:lnSpc>
        <a:spcBef>
          <a:spcPts val="450"/>
        </a:spcBef>
        <a:buFont typeface="Arial" panose="020B0604020202020204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822960" indent="-822960" algn="l" defTabSz="685800" rtl="0" eaLnBrk="1" latinLnBrk="0" hangingPunct="1">
        <a:lnSpc>
          <a:spcPct val="85000"/>
        </a:lnSpc>
        <a:spcBef>
          <a:spcPts val="450"/>
        </a:spcBef>
        <a:buFont typeface="Arial" panose="020B0604020202020204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899795" indent="-171450" algn="l" defTabSz="685800" rtl="0" eaLnBrk="1" latinLnBrk="0" hangingPunct="1">
        <a:lnSpc>
          <a:spcPct val="85000"/>
        </a:lnSpc>
        <a:spcBef>
          <a:spcPts val="450"/>
        </a:spcBef>
        <a:buFont typeface="Arial" panose="020B0604020202020204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050290" indent="-171450" algn="l" defTabSz="685800" rtl="0" eaLnBrk="1" latinLnBrk="0" hangingPunct="1">
        <a:lnSpc>
          <a:spcPct val="85000"/>
        </a:lnSpc>
        <a:spcBef>
          <a:spcPts val="450"/>
        </a:spcBef>
        <a:buFont typeface="Arial" panose="020B0604020202020204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200150" indent="-171450" algn="l" defTabSz="685800" rtl="0" eaLnBrk="1" latinLnBrk="0" hangingPunct="1">
        <a:lnSpc>
          <a:spcPct val="85000"/>
        </a:lnSpc>
        <a:spcBef>
          <a:spcPts val="450"/>
        </a:spcBef>
        <a:buFont typeface="Arial" panose="020B0604020202020204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350010" indent="-171450" algn="l" defTabSz="685800" rtl="0" eaLnBrk="1" latinLnBrk="0" hangingPunct="1">
        <a:lnSpc>
          <a:spcPct val="85000"/>
        </a:lnSpc>
        <a:spcBef>
          <a:spcPts val="450"/>
        </a:spcBef>
        <a:buFont typeface="Arial" panose="020B0604020202020204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2483768" y="332656"/>
            <a:ext cx="39608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</a:rPr>
              <a:t>实验</a:t>
            </a:r>
            <a:r>
              <a:rPr lang="en-US" altLang="zh-CN" sz="2800" dirty="0">
                <a:solidFill>
                  <a:srgbClr val="FF0000"/>
                </a:solidFill>
              </a:rPr>
              <a:t>7   8</a:t>
            </a:r>
            <a:r>
              <a:rPr lang="zh-CN" altLang="en-US" sz="2800" dirty="0">
                <a:solidFill>
                  <a:srgbClr val="FF0000"/>
                </a:solidFill>
              </a:rPr>
              <a:t>位数码显示器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3744" y="1015549"/>
            <a:ext cx="7740860" cy="894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【实验目的】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</a:pPr>
            <a:r>
              <a:rPr lang="zh-CN" altLang="en-US" sz="2000" kern="100" dirty="0">
                <a:latin typeface="Times New Roman" panose="02020603050405020304" pitchFamily="18" charset="0"/>
              </a:rPr>
              <a:t>学习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8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位数码</a:t>
            </a:r>
            <a:r>
              <a:rPr lang="zh-CN" altLang="en-US" sz="2000" kern="100" dirty="0">
                <a:latin typeface="Times New Roman" panose="02020603050405020304" pitchFamily="18" charset="0"/>
              </a:rPr>
              <a:t>管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串行扩展原理</a:t>
            </a:r>
            <a:r>
              <a:rPr lang="zh-CN" altLang="en-US" sz="2000" kern="100" dirty="0">
                <a:latin typeface="Times New Roman" panose="02020603050405020304" pitchFamily="18" charset="0"/>
              </a:rPr>
              <a:t>，掌握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74HC595</a:t>
            </a:r>
            <a:r>
              <a:rPr lang="zh-CN" altLang="en-US" sz="2000" kern="100" dirty="0">
                <a:latin typeface="Times New Roman" panose="02020603050405020304" pitchFamily="18" charset="0"/>
              </a:rPr>
              <a:t>与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动态显示编程方法</a:t>
            </a:r>
            <a:r>
              <a:rPr lang="zh-CN" altLang="en-US" sz="2000" kern="100" dirty="0">
                <a:latin typeface="Times New Roman" panose="02020603050405020304" pitchFamily="18" charset="0"/>
              </a:rPr>
              <a:t>。</a:t>
            </a:r>
            <a:endParaRPr lang="zh-CN" altLang="en-US" sz="2000" kern="100" dirty="0"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3558" y="2132856"/>
            <a:ext cx="7956884" cy="35280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【实验内容】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2900"/>
              </a:lnSpc>
            </a:pPr>
            <a:r>
              <a:rPr lang="zh-CN" altLang="zh-CN" sz="2000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1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）创建一个包含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80C51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固件，且采用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Keil for 8051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编译器的新项目。</a:t>
            </a:r>
            <a:endParaRPr lang="zh-CN" altLang="zh-CN" sz="2000" kern="100" dirty="0">
              <a:latin typeface="Times New Roman" panose="02020603050405020304" pitchFamily="18" charset="0"/>
            </a:endParaRPr>
          </a:p>
          <a:p>
            <a:pPr algn="just">
              <a:lnSpc>
                <a:spcPts val="2900"/>
              </a:lnSpc>
            </a:pPr>
            <a:r>
              <a:rPr lang="zh-CN" altLang="zh-CN" sz="2000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2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）按照图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A.9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和表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A.7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完成实验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7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的电路图绘制。</a:t>
            </a:r>
            <a:endParaRPr lang="zh-CN" altLang="zh-CN" sz="2000" kern="100" dirty="0">
              <a:latin typeface="Times New Roman" panose="02020603050405020304" pitchFamily="18" charset="0"/>
            </a:endParaRPr>
          </a:p>
          <a:p>
            <a:pPr algn="just">
              <a:lnSpc>
                <a:spcPts val="2900"/>
              </a:lnSpc>
            </a:pPr>
            <a:r>
              <a:rPr lang="zh-CN" altLang="zh-CN" sz="2000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3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）编写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C51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源程序，要求实现如下功能：</a:t>
            </a:r>
            <a:endParaRPr lang="en-US" altLang="zh-CN" sz="2000" kern="100" dirty="0">
              <a:latin typeface="Times New Roman" panose="02020603050405020304" pitchFamily="18" charset="0"/>
            </a:endParaRPr>
          </a:p>
          <a:p>
            <a:pPr marL="720090" indent="-342900" algn="just">
              <a:lnSpc>
                <a:spcPts val="2900"/>
              </a:lnSpc>
              <a:buFont typeface="Arial" panose="020B0604020202020204" pitchFamily="34" charset="0"/>
              <a:buChar char="•"/>
            </a:pPr>
            <a:r>
              <a:rPr lang="en-US" altLang="zh-CN" sz="2000" kern="100" dirty="0">
                <a:latin typeface="Times New Roman" panose="02020603050405020304" pitchFamily="18" charset="0"/>
              </a:rPr>
              <a:t>8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个数码管的所有笔段整体全亮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1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秒（以便检查有无缺画）</a:t>
            </a:r>
            <a:r>
              <a:rPr lang="zh-CN" altLang="en-US" sz="2000" kern="100" dirty="0">
                <a:latin typeface="Times New Roman" panose="02020603050405020304" pitchFamily="18" charset="0"/>
              </a:rPr>
              <a:t>；</a:t>
            </a:r>
            <a:endParaRPr lang="en-US" altLang="zh-CN" sz="2000" kern="100" dirty="0">
              <a:latin typeface="Times New Roman" panose="02020603050405020304" pitchFamily="18" charset="0"/>
            </a:endParaRPr>
          </a:p>
          <a:p>
            <a:pPr marL="720090" indent="-342900" algn="just">
              <a:lnSpc>
                <a:spcPts val="2900"/>
              </a:lnSpc>
              <a:buFont typeface="Arial" panose="020B0604020202020204" pitchFamily="34" charset="0"/>
              <a:buChar char="•"/>
            </a:pPr>
            <a:r>
              <a:rPr lang="zh-CN" altLang="zh-CN" sz="2000" kern="100" dirty="0">
                <a:latin typeface="Times New Roman" panose="02020603050405020304" pitchFamily="18" charset="0"/>
              </a:rPr>
              <a:t>按照从左至右的顺序以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0.5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秒间隔逐位显示数字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7,6,5,4,3,2,1,0</a:t>
            </a:r>
            <a:r>
              <a:rPr lang="zh-CN" altLang="en-US" sz="2000" kern="100" dirty="0">
                <a:latin typeface="Times New Roman" panose="02020603050405020304" pitchFamily="18" charset="0"/>
              </a:rPr>
              <a:t>；</a:t>
            </a:r>
            <a:endParaRPr lang="en-US" altLang="zh-CN" sz="2000" kern="100" dirty="0">
              <a:latin typeface="Times New Roman" panose="02020603050405020304" pitchFamily="18" charset="0"/>
            </a:endParaRPr>
          </a:p>
          <a:p>
            <a:pPr marL="720090" indent="-342900" algn="just">
              <a:lnSpc>
                <a:spcPts val="2900"/>
              </a:lnSpc>
              <a:buFont typeface="Arial" panose="020B0604020202020204" pitchFamily="34" charset="0"/>
              <a:buChar char="•"/>
            </a:pPr>
            <a:r>
              <a:rPr lang="en-US" altLang="zh-CN" sz="2000" kern="100" dirty="0">
                <a:latin typeface="Times New Roman" panose="02020603050405020304" pitchFamily="18" charset="0"/>
              </a:rPr>
              <a:t>8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个数码管整体显示数字</a:t>
            </a:r>
            <a:r>
              <a:rPr lang="en-US" altLang="zh-CN" sz="2000" kern="100">
                <a:latin typeface="Times New Roman" panose="02020603050405020304" pitchFamily="18" charset="0"/>
              </a:rPr>
              <a:t>01234567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。</a:t>
            </a:r>
            <a:endParaRPr lang="zh-CN" altLang="zh-CN" sz="2000" kern="100" dirty="0">
              <a:latin typeface="Times New Roman" panose="02020603050405020304" pitchFamily="18" charset="0"/>
            </a:endParaRPr>
          </a:p>
          <a:p>
            <a:pPr algn="just">
              <a:lnSpc>
                <a:spcPts val="2900"/>
              </a:lnSpc>
            </a:pPr>
            <a:r>
              <a:rPr lang="zh-CN" altLang="zh-CN" sz="2000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4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）完成源程序编译和动态调试，实现实验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7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的控制功能要求。</a:t>
            </a:r>
            <a:endParaRPr lang="zh-CN" altLang="zh-CN" sz="2000" kern="100" dirty="0">
              <a:latin typeface="Times New Roman" panose="02020603050405020304" pitchFamily="18" charset="0"/>
            </a:endParaRPr>
          </a:p>
          <a:p>
            <a:pPr>
              <a:lnSpc>
                <a:spcPts val="2900"/>
              </a:lnSpc>
            </a:pPr>
            <a:r>
              <a:rPr lang="zh-CN" altLang="zh-CN" sz="2000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5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）完成实验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7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报告的撰写。</a:t>
            </a:r>
            <a:endParaRPr lang="zh-CN" altLang="zh-CN" sz="2000" kern="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11560" y="376522"/>
            <a:ext cx="4572000" cy="293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</a:t>
            </a:r>
            <a:r>
              <a:rPr lang="zh-CN" altLang="en-US" sz="2000" kern="100" dirty="0">
                <a:solidFill>
                  <a:srgbClr val="FF0000"/>
                </a:solidFill>
                <a:ea typeface="黑体" panose="02010609060101010101" pitchFamily="49" charset="-122"/>
                <a:cs typeface="宋体" panose="02010600030101010101" pitchFamily="2" charset="-122"/>
              </a:rPr>
              <a:t>参照图表</a:t>
            </a: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 descr="图示&#10;&#10;描述已自动生成"/>
          <p:cNvPicPr>
            <a:picLocks noChangeAspect="1"/>
          </p:cNvPicPr>
          <p:nvPr/>
        </p:nvPicPr>
        <p:blipFill rotWithShape="1">
          <a:blip r:embed="rId1"/>
          <a:srcRect l="3950"/>
          <a:stretch>
            <a:fillRect/>
          </a:stretch>
        </p:blipFill>
        <p:spPr bwMode="auto">
          <a:xfrm>
            <a:off x="1403648" y="751365"/>
            <a:ext cx="5675551" cy="3816424"/>
          </a:xfrm>
          <a:prstGeom prst="rect">
            <a:avLst/>
          </a:prstGeom>
          <a:ln>
            <a:noFill/>
          </a:ln>
        </p:spPr>
      </p:pic>
      <p:pic>
        <p:nvPicPr>
          <p:cNvPr id="7" name="图片 6" descr="表格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859" y="4649024"/>
            <a:ext cx="5702573" cy="122824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764704"/>
            <a:ext cx="4572000" cy="293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【实验方法】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584" y="1124744"/>
            <a:ext cx="7632848" cy="4371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ts val="27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zh-CN" sz="2000" dirty="0">
                <a:latin typeface="Times New Roman" panose="02020603050405020304" pitchFamily="18" charset="0"/>
              </a:rPr>
              <a:t>图中的</a:t>
            </a:r>
            <a:r>
              <a:rPr lang="en-US" altLang="zh-CN" sz="2000" dirty="0">
                <a:latin typeface="Times New Roman" panose="02020603050405020304" pitchFamily="18" charset="0"/>
              </a:rPr>
              <a:t>U2</a:t>
            </a:r>
            <a:r>
              <a:rPr lang="zh-CN" altLang="zh-CN" sz="2000" dirty="0">
                <a:latin typeface="Times New Roman" panose="02020603050405020304" pitchFamily="18" charset="0"/>
              </a:rPr>
              <a:t>与</a:t>
            </a:r>
            <a:r>
              <a:rPr lang="en-US" altLang="zh-CN" sz="2000" dirty="0">
                <a:latin typeface="Times New Roman" panose="02020603050405020304" pitchFamily="18" charset="0"/>
              </a:rPr>
              <a:t>U3</a:t>
            </a:r>
            <a:r>
              <a:rPr lang="zh-CN" altLang="zh-CN" sz="2000" dirty="0">
                <a:latin typeface="Times New Roman" panose="02020603050405020304" pitchFamily="18" charset="0"/>
              </a:rPr>
              <a:t>按级联方式连接，即</a:t>
            </a:r>
            <a:r>
              <a:rPr lang="en-US" altLang="zh-CN" sz="2000" dirty="0">
                <a:latin typeface="Times New Roman" panose="02020603050405020304" pitchFamily="18" charset="0"/>
              </a:rPr>
              <a:t>U2</a:t>
            </a:r>
            <a:r>
              <a:rPr lang="zh-CN" altLang="zh-CN" sz="2000" dirty="0">
                <a:latin typeface="Times New Roman" panose="02020603050405020304" pitchFamily="18" charset="0"/>
              </a:rPr>
              <a:t>的</a:t>
            </a:r>
            <a:r>
              <a:rPr lang="en-US" altLang="zh-CN" sz="2000" dirty="0">
                <a:latin typeface="Times New Roman" panose="02020603050405020304" pitchFamily="18" charset="0"/>
              </a:rPr>
              <a:t>Q7’</a:t>
            </a:r>
            <a:r>
              <a:rPr lang="zh-CN" altLang="zh-CN" sz="2000" dirty="0">
                <a:latin typeface="Times New Roman" panose="02020603050405020304" pitchFamily="18" charset="0"/>
              </a:rPr>
              <a:t>与</a:t>
            </a:r>
            <a:r>
              <a:rPr lang="en-US" altLang="zh-CN" sz="2000" dirty="0">
                <a:latin typeface="Times New Roman" panose="02020603050405020304" pitchFamily="18" charset="0"/>
              </a:rPr>
              <a:t>U3</a:t>
            </a:r>
            <a:r>
              <a:rPr lang="zh-CN" altLang="zh-CN" sz="2000" dirty="0">
                <a:latin typeface="Times New Roman" panose="02020603050405020304" pitchFamily="18" charset="0"/>
              </a:rPr>
              <a:t>的</a:t>
            </a:r>
            <a:r>
              <a:rPr lang="en-US" altLang="zh-CN" sz="2000" dirty="0">
                <a:latin typeface="Times New Roman" panose="02020603050405020304" pitchFamily="18" charset="0"/>
              </a:rPr>
              <a:t>DS</a:t>
            </a:r>
            <a:r>
              <a:rPr lang="zh-CN" altLang="zh-CN" sz="2000" dirty="0">
                <a:latin typeface="Times New Roman" panose="02020603050405020304" pitchFamily="18" charset="0"/>
              </a:rPr>
              <a:t>相接，</a:t>
            </a:r>
            <a:r>
              <a:rPr lang="en-US" altLang="zh-CN" sz="2000" dirty="0">
                <a:latin typeface="Times New Roman" panose="02020603050405020304" pitchFamily="18" charset="0"/>
              </a:rPr>
              <a:t>U1</a:t>
            </a:r>
            <a:r>
              <a:rPr lang="zh-CN" altLang="zh-CN" sz="2000" dirty="0">
                <a:latin typeface="Times New Roman" panose="02020603050405020304" pitchFamily="18" charset="0"/>
              </a:rPr>
              <a:t>的</a:t>
            </a:r>
            <a:r>
              <a:rPr lang="en-US" altLang="zh-CN" sz="2000" dirty="0">
                <a:latin typeface="Times New Roman" panose="02020603050405020304" pitchFamily="18" charset="0"/>
              </a:rPr>
              <a:t>Q0</a:t>
            </a:r>
            <a:r>
              <a:rPr lang="zh-CN" altLang="zh-CN" sz="2000" dirty="0">
                <a:latin typeface="Times New Roman" panose="02020603050405020304" pitchFamily="18" charset="0"/>
              </a:rPr>
              <a:t>～</a:t>
            </a:r>
            <a:r>
              <a:rPr lang="en-US" altLang="zh-CN" sz="2000" dirty="0">
                <a:latin typeface="Times New Roman" panose="02020603050405020304" pitchFamily="18" charset="0"/>
              </a:rPr>
              <a:t>Q7</a:t>
            </a:r>
            <a:r>
              <a:rPr lang="zh-CN" altLang="zh-CN" sz="2000" dirty="0">
                <a:latin typeface="Times New Roman" panose="02020603050405020304" pitchFamily="18" charset="0"/>
              </a:rPr>
              <a:t>分别接两个四联数码管的段码</a:t>
            </a:r>
            <a:r>
              <a:rPr lang="en-US" altLang="zh-CN" sz="2000" dirty="0">
                <a:latin typeface="Times New Roman" panose="02020603050405020304" pitchFamily="18" charset="0"/>
              </a:rPr>
              <a:t>A</a:t>
            </a:r>
            <a:r>
              <a:rPr lang="zh-CN" altLang="zh-CN" sz="2000" dirty="0">
                <a:latin typeface="Times New Roman" panose="02020603050405020304" pitchFamily="18" charset="0"/>
              </a:rPr>
              <a:t>～</a:t>
            </a:r>
            <a:r>
              <a:rPr lang="en-US" altLang="zh-CN" sz="2000" dirty="0">
                <a:latin typeface="Times New Roman" panose="02020603050405020304" pitchFamily="18" charset="0"/>
              </a:rPr>
              <a:t>H</a:t>
            </a:r>
            <a:r>
              <a:rPr lang="zh-CN" altLang="zh-CN" sz="2000" dirty="0">
                <a:latin typeface="Times New Roman" panose="02020603050405020304" pitchFamily="18" charset="0"/>
              </a:rPr>
              <a:t>引脚，</a:t>
            </a:r>
            <a:r>
              <a:rPr lang="en-US" altLang="zh-CN" sz="2000" dirty="0">
                <a:latin typeface="Times New Roman" panose="02020603050405020304" pitchFamily="18" charset="0"/>
              </a:rPr>
              <a:t>U2</a:t>
            </a:r>
            <a:r>
              <a:rPr lang="zh-CN" altLang="zh-CN" sz="2000" dirty="0">
                <a:latin typeface="Times New Roman" panose="02020603050405020304" pitchFamily="18" charset="0"/>
              </a:rPr>
              <a:t>的</a:t>
            </a:r>
            <a:r>
              <a:rPr lang="en-US" altLang="zh-CN" sz="2000" dirty="0">
                <a:latin typeface="Times New Roman" panose="02020603050405020304" pitchFamily="18" charset="0"/>
              </a:rPr>
              <a:t>Q0</a:t>
            </a:r>
            <a:r>
              <a:rPr lang="zh-CN" altLang="zh-CN" sz="2000" dirty="0">
                <a:latin typeface="Times New Roman" panose="02020603050405020304" pitchFamily="18" charset="0"/>
              </a:rPr>
              <a:t>～</a:t>
            </a:r>
            <a:r>
              <a:rPr lang="en-US" altLang="zh-CN" sz="2000" dirty="0">
                <a:latin typeface="Times New Roman" panose="02020603050405020304" pitchFamily="18" charset="0"/>
              </a:rPr>
              <a:t>Q7</a:t>
            </a:r>
            <a:r>
              <a:rPr lang="zh-CN" altLang="zh-CN" sz="2000" dirty="0">
                <a:latin typeface="Times New Roman" panose="02020603050405020304" pitchFamily="18" charset="0"/>
              </a:rPr>
              <a:t>分别接两个四联数码管的位码</a:t>
            </a:r>
            <a:r>
              <a:rPr lang="en-US" altLang="zh-CN" sz="2000" dirty="0">
                <a:latin typeface="Times New Roman" panose="02020603050405020304" pitchFamily="18" charset="0"/>
              </a:rPr>
              <a:t>1</a:t>
            </a:r>
            <a:r>
              <a:rPr lang="zh-CN" altLang="zh-CN" sz="2000" dirty="0">
                <a:latin typeface="Times New Roman" panose="02020603050405020304" pitchFamily="18" charset="0"/>
              </a:rPr>
              <a:t>～</a:t>
            </a:r>
            <a:r>
              <a:rPr lang="en-US" altLang="zh-CN" sz="2000" dirty="0">
                <a:latin typeface="Times New Roman" panose="02020603050405020304" pitchFamily="18" charset="0"/>
              </a:rPr>
              <a:t>4</a:t>
            </a:r>
            <a:r>
              <a:rPr lang="zh-CN" altLang="zh-CN" sz="2000" dirty="0">
                <a:latin typeface="Times New Roman" panose="02020603050405020304" pitchFamily="18" charset="0"/>
              </a:rPr>
              <a:t>引脚，如此可通过两个</a:t>
            </a:r>
            <a:r>
              <a:rPr lang="en-US" altLang="zh-CN" sz="2000" dirty="0">
                <a:latin typeface="Times New Roman" panose="02020603050405020304" pitchFamily="18" charset="0"/>
              </a:rPr>
              <a:t>74HC595</a:t>
            </a:r>
            <a:r>
              <a:rPr lang="zh-CN" altLang="zh-CN" sz="2000" dirty="0">
                <a:latin typeface="Times New Roman" panose="02020603050405020304" pitchFamily="18" charset="0"/>
              </a:rPr>
              <a:t>的</a:t>
            </a:r>
            <a:r>
              <a:rPr lang="en-US" altLang="zh-CN" sz="2000" dirty="0">
                <a:latin typeface="Times New Roman" panose="02020603050405020304" pitchFamily="18" charset="0"/>
              </a:rPr>
              <a:t>16</a:t>
            </a:r>
            <a:r>
              <a:rPr lang="zh-CN" altLang="zh-CN" sz="2000" dirty="0">
                <a:latin typeface="Times New Roman" panose="02020603050405020304" pitchFamily="18" charset="0"/>
              </a:rPr>
              <a:t>位输出端，实现</a:t>
            </a:r>
            <a:r>
              <a:rPr lang="en-US" altLang="zh-CN" sz="2000" dirty="0">
                <a:latin typeface="Times New Roman" panose="02020603050405020304" pitchFamily="18" charset="0"/>
              </a:rPr>
              <a:t>8</a:t>
            </a:r>
            <a:r>
              <a:rPr lang="zh-CN" altLang="zh-CN" sz="2000" dirty="0">
                <a:latin typeface="Times New Roman" panose="02020603050405020304" pitchFamily="18" charset="0"/>
              </a:rPr>
              <a:t>位数码管的动态显示接口。</a:t>
            </a:r>
            <a:endParaRPr lang="zh-CN" altLang="zh-CN" sz="2000" dirty="0">
              <a:latin typeface="Times New Roman" panose="02020603050405020304" pitchFamily="18" charset="0"/>
            </a:endParaRPr>
          </a:p>
          <a:p>
            <a:pPr marL="342900" indent="-342900" algn="just">
              <a:lnSpc>
                <a:spcPts val="27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zh-CN" sz="2000" dirty="0">
                <a:latin typeface="Times New Roman" panose="02020603050405020304" pitchFamily="18" charset="0"/>
              </a:rPr>
              <a:t>编程时，首先要将预存的</a:t>
            </a:r>
            <a:r>
              <a:rPr lang="en-US" altLang="zh-CN" sz="2000" dirty="0">
                <a:latin typeface="Times New Roman" panose="02020603050405020304" pitchFamily="18" charset="0"/>
              </a:rPr>
              <a:t>8</a:t>
            </a:r>
            <a:r>
              <a:rPr lang="zh-CN" altLang="zh-CN" sz="2000" dirty="0">
                <a:latin typeface="Times New Roman" panose="02020603050405020304" pitchFamily="18" charset="0"/>
              </a:rPr>
              <a:t>位段码和位码从数组变量中提取出来，拼接成</a:t>
            </a:r>
            <a:r>
              <a:rPr lang="en-US" altLang="zh-CN" sz="2000" dirty="0">
                <a:latin typeface="Times New Roman" panose="02020603050405020304" pitchFamily="18" charset="0"/>
              </a:rPr>
              <a:t>16</a:t>
            </a:r>
            <a:r>
              <a:rPr lang="zh-CN" altLang="zh-CN" sz="2000" dirty="0">
                <a:latin typeface="Times New Roman" panose="02020603050405020304" pitchFamily="18" charset="0"/>
              </a:rPr>
              <a:t>位数据后存入</a:t>
            </a:r>
            <a:r>
              <a:rPr lang="en-US" altLang="zh-CN" sz="2000" dirty="0">
                <a:latin typeface="Times New Roman" panose="02020603050405020304" pitchFamily="18" charset="0"/>
              </a:rPr>
              <a:t>int</a:t>
            </a:r>
            <a:r>
              <a:rPr lang="zh-CN" altLang="zh-CN" sz="2000" dirty="0">
                <a:latin typeface="Times New Roman" panose="02020603050405020304" pitchFamily="18" charset="0"/>
              </a:rPr>
              <a:t>型变量</a:t>
            </a:r>
            <a:r>
              <a:rPr lang="en-US" altLang="zh-CN" sz="2000" dirty="0">
                <a:latin typeface="Times New Roman" panose="02020603050405020304" pitchFamily="18" charset="0"/>
              </a:rPr>
              <a:t>date</a:t>
            </a:r>
            <a:r>
              <a:rPr lang="zh-CN" altLang="zh-CN" sz="2000" dirty="0">
                <a:latin typeface="Times New Roman" panose="02020603050405020304" pitchFamily="18" charset="0"/>
              </a:rPr>
              <a:t>中；然后利用条件赋值表达式</a:t>
            </a:r>
            <a:r>
              <a:rPr lang="en-US" altLang="zh-CN" sz="2000" dirty="0">
                <a:latin typeface="Times New Roman" panose="02020603050405020304" pitchFamily="18" charset="0"/>
              </a:rPr>
              <a:t>DS=(date &amp; 0x8000)?1:0</a:t>
            </a:r>
            <a:r>
              <a:rPr lang="zh-CN" altLang="zh-CN" sz="2000" dirty="0">
                <a:latin typeface="Times New Roman" panose="02020603050405020304" pitchFamily="18" charset="0"/>
              </a:rPr>
              <a:t>，对</a:t>
            </a:r>
            <a:r>
              <a:rPr lang="en-US" altLang="zh-CN" sz="2000" dirty="0">
                <a:latin typeface="Times New Roman" panose="02020603050405020304" pitchFamily="18" charset="0"/>
              </a:rPr>
              <a:t>date</a:t>
            </a:r>
            <a:r>
              <a:rPr lang="zh-CN" altLang="zh-CN" sz="2000" dirty="0">
                <a:latin typeface="Times New Roman" panose="02020603050405020304" pitchFamily="18" charset="0"/>
              </a:rPr>
              <a:t>的最高位进行判断，为真时位变量</a:t>
            </a:r>
            <a:r>
              <a:rPr lang="en-US" altLang="zh-CN" sz="2000" dirty="0">
                <a:latin typeface="Times New Roman" panose="02020603050405020304" pitchFamily="18" charset="0"/>
              </a:rPr>
              <a:t>DS</a:t>
            </a:r>
            <a:r>
              <a:rPr lang="zh-CN" altLang="zh-CN" sz="2000" dirty="0">
                <a:latin typeface="Times New Roman" panose="02020603050405020304" pitchFamily="18" charset="0"/>
              </a:rPr>
              <a:t>取</a:t>
            </a:r>
            <a:r>
              <a:rPr lang="en-US" altLang="zh-CN" sz="2000" dirty="0">
                <a:latin typeface="Times New Roman" panose="02020603050405020304" pitchFamily="18" charset="0"/>
              </a:rPr>
              <a:t>1</a:t>
            </a:r>
            <a:r>
              <a:rPr lang="zh-CN" altLang="zh-CN" sz="2000" dirty="0">
                <a:latin typeface="Times New Roman" panose="02020603050405020304" pitchFamily="18" charset="0"/>
              </a:rPr>
              <a:t>，反之取</a:t>
            </a:r>
            <a:r>
              <a:rPr lang="en-US" altLang="zh-CN" sz="2000" dirty="0">
                <a:latin typeface="Times New Roman" panose="02020603050405020304" pitchFamily="18" charset="0"/>
              </a:rPr>
              <a:t>0</a:t>
            </a:r>
            <a:r>
              <a:rPr lang="zh-CN" altLang="zh-CN" sz="2000" dirty="0">
                <a:latin typeface="Times New Roman" panose="02020603050405020304" pitchFamily="18" charset="0"/>
              </a:rPr>
              <a:t>，随后将</a:t>
            </a:r>
            <a:r>
              <a:rPr lang="en-US" altLang="zh-CN" sz="2000" dirty="0">
                <a:latin typeface="Times New Roman" panose="02020603050405020304" pitchFamily="18" charset="0"/>
              </a:rPr>
              <a:t>date</a:t>
            </a:r>
            <a:r>
              <a:rPr lang="zh-CN" altLang="zh-CN" sz="2000" dirty="0">
                <a:latin typeface="Times New Roman" panose="02020603050405020304" pitchFamily="18" charset="0"/>
              </a:rPr>
              <a:t>整体左移</a:t>
            </a:r>
            <a:r>
              <a:rPr lang="en-US" altLang="zh-CN" sz="2000" dirty="0">
                <a:latin typeface="Times New Roman" panose="02020603050405020304" pitchFamily="18" charset="0"/>
              </a:rPr>
              <a:t>1</a:t>
            </a:r>
            <a:r>
              <a:rPr lang="zh-CN" altLang="zh-CN" sz="2000" dirty="0">
                <a:latin typeface="Times New Roman" panose="02020603050405020304" pitchFamily="18" charset="0"/>
              </a:rPr>
              <a:t>位。如此循环</a:t>
            </a:r>
            <a:r>
              <a:rPr lang="en-US" altLang="zh-CN" sz="2000" dirty="0">
                <a:latin typeface="Times New Roman" panose="02020603050405020304" pitchFamily="18" charset="0"/>
              </a:rPr>
              <a:t>16</a:t>
            </a:r>
            <a:r>
              <a:rPr lang="zh-CN" altLang="zh-CN" sz="2000" dirty="0">
                <a:latin typeface="Times New Roman" panose="02020603050405020304" pitchFamily="18" charset="0"/>
              </a:rPr>
              <a:t>次，便可将段码和位码都转为串行数据，经由单片机</a:t>
            </a:r>
            <a:r>
              <a:rPr lang="en-US" altLang="zh-CN" sz="2000" dirty="0">
                <a:latin typeface="Times New Roman" panose="02020603050405020304" pitchFamily="18" charset="0"/>
              </a:rPr>
              <a:t>P2.1</a:t>
            </a:r>
            <a:r>
              <a:rPr lang="zh-CN" altLang="zh-CN" sz="2000" dirty="0">
                <a:latin typeface="Times New Roman" panose="02020603050405020304" pitchFamily="18" charset="0"/>
              </a:rPr>
              <a:t>口输出并送入</a:t>
            </a:r>
            <a:r>
              <a:rPr lang="en-US" altLang="zh-CN" sz="2000" dirty="0">
                <a:latin typeface="Times New Roman" panose="02020603050405020304" pitchFamily="18" charset="0"/>
              </a:rPr>
              <a:t>74HC 595</a:t>
            </a:r>
            <a:r>
              <a:rPr lang="zh-CN" altLang="zh-CN" sz="2000" dirty="0">
                <a:latin typeface="Times New Roman" panose="02020603050405020304" pitchFamily="18" charset="0"/>
              </a:rPr>
              <a:t>的</a:t>
            </a:r>
            <a:r>
              <a:rPr lang="en-US" altLang="zh-CN" sz="2000" dirty="0">
                <a:latin typeface="Times New Roman" panose="02020603050405020304" pitchFamily="18" charset="0"/>
              </a:rPr>
              <a:t>DS</a:t>
            </a:r>
            <a:r>
              <a:rPr lang="zh-CN" altLang="zh-CN" sz="2000" dirty="0">
                <a:latin typeface="Times New Roman" panose="02020603050405020304" pitchFamily="18" charset="0"/>
              </a:rPr>
              <a:t>引脚。</a:t>
            </a:r>
            <a:endParaRPr lang="zh-CN" altLang="zh-CN" sz="2000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ts val="27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zh-CN" sz="2000" dirty="0">
                <a:latin typeface="Times New Roman" panose="02020603050405020304" pitchFamily="18" charset="0"/>
              </a:rPr>
              <a:t>随后的</a:t>
            </a:r>
            <a:r>
              <a:rPr lang="en-US" altLang="zh-CN" sz="2000" dirty="0">
                <a:latin typeface="Times New Roman" panose="02020603050405020304" pitchFamily="18" charset="0"/>
              </a:rPr>
              <a:t>74HC 595</a:t>
            </a:r>
            <a:r>
              <a:rPr lang="zh-CN" altLang="zh-CN" sz="2000" dirty="0">
                <a:latin typeface="Times New Roman" panose="02020603050405020304" pitchFamily="18" charset="0"/>
              </a:rPr>
              <a:t>串并转换编程，是通过</a:t>
            </a:r>
            <a:r>
              <a:rPr lang="en-US" altLang="zh-CN" sz="2000" dirty="0">
                <a:latin typeface="Times New Roman" panose="02020603050405020304" pitchFamily="18" charset="0"/>
              </a:rPr>
              <a:t>P2.0</a:t>
            </a:r>
            <a:r>
              <a:rPr lang="zh-CN" altLang="zh-CN" sz="2000" dirty="0">
                <a:latin typeface="Times New Roman" panose="02020603050405020304" pitchFamily="18" charset="0"/>
              </a:rPr>
              <a:t>和</a:t>
            </a:r>
            <a:r>
              <a:rPr lang="en-US" altLang="zh-CN" sz="2000" dirty="0">
                <a:latin typeface="Times New Roman" panose="02020603050405020304" pitchFamily="18" charset="0"/>
              </a:rPr>
              <a:t>P2.1</a:t>
            </a:r>
            <a:r>
              <a:rPr lang="zh-CN" altLang="zh-CN" sz="2000" dirty="0">
                <a:latin typeface="Times New Roman" panose="02020603050405020304" pitchFamily="18" charset="0"/>
              </a:rPr>
              <a:t>分别模拟时序信号</a:t>
            </a:r>
            <a:r>
              <a:rPr lang="en-US" altLang="zh-CN" sz="2000" dirty="0">
                <a:latin typeface="Times New Roman" panose="02020603050405020304" pitchFamily="18" charset="0"/>
              </a:rPr>
              <a:t>SH_CP</a:t>
            </a:r>
            <a:r>
              <a:rPr lang="zh-CN" altLang="zh-CN" sz="2000" dirty="0">
                <a:latin typeface="Times New Roman" panose="02020603050405020304" pitchFamily="18" charset="0"/>
              </a:rPr>
              <a:t>和</a:t>
            </a:r>
            <a:r>
              <a:rPr lang="en-US" altLang="zh-CN" sz="2000" dirty="0">
                <a:latin typeface="Times New Roman" panose="02020603050405020304" pitchFamily="18" charset="0"/>
              </a:rPr>
              <a:t>ST_CP</a:t>
            </a:r>
            <a:r>
              <a:rPr lang="zh-CN" altLang="zh-CN" sz="2000" dirty="0">
                <a:latin typeface="Times New Roman" panose="02020603050405020304" pitchFamily="18" charset="0"/>
              </a:rPr>
              <a:t>实现的，其编程方法可以参考本篇实例</a:t>
            </a:r>
            <a:r>
              <a:rPr lang="en-US" altLang="zh-CN" sz="2000" dirty="0">
                <a:latin typeface="Times New Roman" panose="02020603050405020304" pitchFamily="18" charset="0"/>
              </a:rPr>
              <a:t>3.5</a:t>
            </a:r>
            <a:r>
              <a:rPr lang="zh-CN" altLang="zh-CN" sz="2000" dirty="0">
                <a:latin typeface="Times New Roman" panose="02020603050405020304" pitchFamily="18" charset="0"/>
              </a:rPr>
              <a:t>。</a:t>
            </a:r>
            <a:endParaRPr lang="zh-CN" altLang="en-US" sz="2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764704"/>
            <a:ext cx="4572000" cy="293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【实验方法】</a:t>
            </a:r>
            <a:r>
              <a:rPr lang="zh-CN" altLang="en-US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（续）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568" y="4509120"/>
            <a:ext cx="7776864" cy="1524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ts val="27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</a:rPr>
              <a:t>8</a:t>
            </a:r>
            <a:r>
              <a:rPr lang="zh-CN" altLang="zh-CN" sz="2000" dirty="0">
                <a:latin typeface="Times New Roman" panose="02020603050405020304" pitchFamily="18" charset="0"/>
              </a:rPr>
              <a:t>位字符的动态显示原理，是将每位数码管的显示字模和位码字模进行快速轮流替换实现的，详细介绍请参见本书中篇</a:t>
            </a:r>
            <a:r>
              <a:rPr lang="en-US" altLang="zh-CN" sz="2000" dirty="0">
                <a:latin typeface="Times New Roman" panose="02020603050405020304" pitchFamily="18" charset="0"/>
              </a:rPr>
              <a:t>2.2.1</a:t>
            </a:r>
            <a:r>
              <a:rPr lang="zh-CN" altLang="zh-CN" sz="2000" dirty="0">
                <a:latin typeface="Times New Roman" panose="02020603050405020304" pitchFamily="18" charset="0"/>
              </a:rPr>
              <a:t>节内容。</a:t>
            </a:r>
            <a:endParaRPr lang="zh-CN" altLang="zh-CN" sz="2000" dirty="0">
              <a:latin typeface="Times New Roman" panose="02020603050405020304" pitchFamily="18" charset="0"/>
            </a:endParaRPr>
          </a:p>
          <a:p>
            <a:pPr marL="342900" indent="-342900" algn="just">
              <a:lnSpc>
                <a:spcPts val="27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zh-CN" sz="2000" dirty="0">
                <a:latin typeface="Times New Roman" panose="02020603050405020304" pitchFamily="18" charset="0"/>
              </a:rPr>
              <a:t>延时</a:t>
            </a:r>
            <a:r>
              <a:rPr lang="en-US" altLang="zh-CN" sz="2000" dirty="0">
                <a:latin typeface="Times New Roman" panose="02020603050405020304" pitchFamily="18" charset="0"/>
              </a:rPr>
              <a:t>1</a:t>
            </a:r>
            <a:r>
              <a:rPr lang="zh-CN" altLang="zh-CN" sz="2000" dirty="0">
                <a:latin typeface="Times New Roman" panose="02020603050405020304" pitchFamily="18" charset="0"/>
              </a:rPr>
              <a:t>毫秒可采用两级嵌套的</a:t>
            </a:r>
            <a:r>
              <a:rPr lang="en-US" altLang="zh-CN" sz="2000" dirty="0">
                <a:latin typeface="Times New Roman" panose="02020603050405020304" pitchFamily="18" charset="0"/>
              </a:rPr>
              <a:t>for</a:t>
            </a:r>
            <a:r>
              <a:rPr lang="zh-CN" altLang="zh-CN" sz="2000" dirty="0">
                <a:latin typeface="Times New Roman" panose="02020603050405020304" pitchFamily="18" charset="0"/>
              </a:rPr>
              <a:t>语句函数实现，延时量约为</a:t>
            </a:r>
            <a:r>
              <a:rPr lang="en-US" altLang="zh-CN" sz="2000" dirty="0">
                <a:latin typeface="Times New Roman" panose="02020603050405020304" pitchFamily="18" charset="0"/>
              </a:rPr>
              <a:t>120</a:t>
            </a:r>
            <a:r>
              <a:rPr lang="zh-CN" altLang="zh-CN" sz="2000" dirty="0">
                <a:latin typeface="Times New Roman" panose="02020603050405020304" pitchFamily="18" charset="0"/>
              </a:rPr>
              <a:t>循环步（设单片机时钟频率为</a:t>
            </a:r>
            <a:r>
              <a:rPr lang="en-US" altLang="zh-CN" sz="2000" dirty="0">
                <a:latin typeface="Times New Roman" panose="02020603050405020304" pitchFamily="18" charset="0"/>
              </a:rPr>
              <a:t>12MHz</a:t>
            </a:r>
            <a:r>
              <a:rPr lang="zh-CN" altLang="zh-CN" sz="2000" dirty="0">
                <a:latin typeface="Times New Roman" panose="02020603050405020304" pitchFamily="18" charset="0"/>
              </a:rPr>
              <a:t>）。</a:t>
            </a:r>
            <a:endParaRPr lang="zh-CN" altLang="zh-CN" sz="2000" dirty="0">
              <a:latin typeface="Times New Roman" panose="02020603050405020304" pitchFamily="18" charset="0"/>
            </a:endParaRPr>
          </a:p>
        </p:txBody>
      </p:sp>
      <p:pic>
        <p:nvPicPr>
          <p:cNvPr id="5" name="图片 4" descr="图示, 示意图&#10;&#10;描述已自动生成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14" b="5381"/>
          <a:stretch>
            <a:fillRect/>
          </a:stretch>
        </p:blipFill>
        <p:spPr bwMode="auto">
          <a:xfrm>
            <a:off x="1835696" y="1132353"/>
            <a:ext cx="5199302" cy="3168352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083234" y="731416"/>
            <a:ext cx="3384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参考结果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6850" y="3894335"/>
            <a:ext cx="3625691" cy="248302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014" y="3894336"/>
            <a:ext cx="3625691" cy="248302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664" y="1330919"/>
            <a:ext cx="3625691" cy="248302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0789" y="1330919"/>
            <a:ext cx="3625691" cy="248302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051720" y="1556792"/>
            <a:ext cx="5472608" cy="29115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3000"/>
              </a:lnSpc>
            </a:pPr>
            <a:r>
              <a:rPr lang="zh-CN" altLang="zh-CN" sz="24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【实验要求】</a:t>
            </a:r>
            <a:endParaRPr lang="zh-CN" altLang="zh-CN" sz="24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  <a:spcBef>
                <a:spcPts val="1200"/>
              </a:spcBef>
            </a:pPr>
            <a:r>
              <a:rPr lang="zh-CN" altLang="zh-CN" sz="2400" kern="100" dirty="0">
                <a:latin typeface="Times New Roman" panose="02020603050405020304" pitchFamily="18" charset="0"/>
              </a:rPr>
              <a:t>提交实验报告并包括如下内容：</a:t>
            </a:r>
            <a:endParaRPr lang="en-US" altLang="zh-CN" sz="2400" kern="100" dirty="0">
              <a:latin typeface="Times New Roman" panose="02020603050405020304" pitchFamily="18" charset="0"/>
            </a:endParaRPr>
          </a:p>
          <a:p>
            <a:pPr algn="just">
              <a:lnSpc>
                <a:spcPts val="3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</a:rPr>
              <a:t>1</a:t>
            </a:r>
            <a:r>
              <a:rPr lang="zh-CN" altLang="en-US" sz="2400" kern="100" dirty="0">
                <a:latin typeface="Times New Roman" panose="02020603050405020304" pitchFamily="18" charset="0"/>
              </a:rPr>
              <a:t>、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电路原理图及其分析</a:t>
            </a:r>
            <a:endParaRPr lang="en-US" altLang="zh-CN" sz="2400" kern="100" dirty="0">
              <a:latin typeface="Times New Roman" panose="02020603050405020304" pitchFamily="18" charset="0"/>
            </a:endParaRPr>
          </a:p>
          <a:p>
            <a:pPr algn="just">
              <a:lnSpc>
                <a:spcPts val="3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</a:rPr>
              <a:t>2</a:t>
            </a:r>
            <a:r>
              <a:rPr lang="zh-CN" altLang="en-US" sz="2400" kern="100" dirty="0">
                <a:latin typeface="Times New Roman" panose="02020603050405020304" pitchFamily="18" charset="0"/>
              </a:rPr>
              <a:t>、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74HC595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原理阐述</a:t>
            </a:r>
            <a:endParaRPr lang="en-US" altLang="zh-CN" sz="2400" kern="100" dirty="0">
              <a:latin typeface="Times New Roman" panose="02020603050405020304" pitchFamily="18" charset="0"/>
            </a:endParaRPr>
          </a:p>
          <a:p>
            <a:pPr algn="just">
              <a:lnSpc>
                <a:spcPts val="3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</a:rPr>
              <a:t>3</a:t>
            </a:r>
            <a:r>
              <a:rPr lang="zh-CN" altLang="en-US" sz="2400" kern="100" dirty="0">
                <a:latin typeface="Times New Roman" panose="02020603050405020304" pitchFamily="18" charset="0"/>
              </a:rPr>
              <a:t>、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C51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源程序（含注释语句）</a:t>
            </a:r>
            <a:endParaRPr lang="en-US" altLang="zh-CN" sz="2400" kern="100" dirty="0">
              <a:latin typeface="Times New Roman" panose="02020603050405020304" pitchFamily="18" charset="0"/>
            </a:endParaRPr>
          </a:p>
          <a:p>
            <a:pPr algn="just">
              <a:lnSpc>
                <a:spcPts val="3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</a:rPr>
              <a:t>4</a:t>
            </a:r>
            <a:r>
              <a:rPr lang="zh-CN" altLang="en-US" sz="2400" kern="100" dirty="0">
                <a:latin typeface="Times New Roman" panose="02020603050405020304" pitchFamily="18" charset="0"/>
              </a:rPr>
              <a:t>、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仿真运行截图</a:t>
            </a:r>
            <a:endParaRPr lang="en-US" altLang="zh-CN" sz="2400" kern="100" dirty="0">
              <a:latin typeface="Times New Roman" panose="02020603050405020304" pitchFamily="18" charset="0"/>
            </a:endParaRPr>
          </a:p>
          <a:p>
            <a:pPr algn="just">
              <a:lnSpc>
                <a:spcPts val="3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</a:rPr>
              <a:t>5</a:t>
            </a:r>
            <a:r>
              <a:rPr lang="zh-CN" altLang="en-US" sz="2400" kern="100" dirty="0">
                <a:latin typeface="Times New Roman" panose="02020603050405020304" pitchFamily="18" charset="0"/>
              </a:rPr>
              <a:t>、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实验小结</a:t>
            </a:r>
            <a:endParaRPr lang="zh-CN" altLang="zh-CN" sz="2400" kern="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592aa046-58bb-48c3-9920-eed49a9dea38"/>
  <p:tag name="COMMONDATA" val="eyJoZGlkIjoiNDliMDVjMGQ4MTE0NDQ5NWFiYTc0MzQyNDg0ZjJjMz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大都市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大都市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860</Words>
  <Application>WPS 演示</Application>
  <PresentationFormat>全屏显示(4:3)</PresentationFormat>
  <Paragraphs>38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Wingdings</vt:lpstr>
      <vt:lpstr>黑体</vt:lpstr>
      <vt:lpstr>Times New Roman</vt:lpstr>
      <vt:lpstr>微软雅黑</vt:lpstr>
      <vt:lpstr>Arial Unicode MS</vt:lpstr>
      <vt:lpstr>等线 Light</vt:lpstr>
      <vt:lpstr>等线</vt:lpstr>
      <vt:lpstr>Calibri</vt:lpstr>
      <vt:lpstr>1_自定义设计方案</vt:lpstr>
      <vt:lpstr>自定义设计方案</vt:lpstr>
      <vt:lpstr>Office 主题​​</vt:lpstr>
      <vt:lpstr>大都市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Cmeelin</dc:creator>
  <cp:lastModifiedBy>坐看云起时</cp:lastModifiedBy>
  <cp:revision>34</cp:revision>
  <dcterms:created xsi:type="dcterms:W3CDTF">2013-12-08T10:51:00Z</dcterms:created>
  <dcterms:modified xsi:type="dcterms:W3CDTF">2023-05-10T03:39:51Z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DCD1FC93AFEA4149ACCCBF2291FDCB56_12</vt:lpwstr>
  </property>
  <property fmtid="{D5CDD505-2E9C-101B-9397-08002B2CF9AE}" pid="3" name="KSOProductBuildVer">
    <vt:lpwstr>2052-11.1.0.14309</vt:lpwstr>
  </property>
</Properties>
</file>