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4" r:id="rId7"/>
    <p:sldId id="271" r:id="rId8"/>
    <p:sldId id="27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6    </a:t>
            </a:r>
            <a:r>
              <a:rPr lang="zh-CN" altLang="zh-CN" sz="2800" dirty="0"/>
              <a:t>双机串行通信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593744" y="1015549"/>
            <a:ext cx="7740860" cy="89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熟悉串行口通信工作原理，掌握多机项目创建和双机串行编程方法。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372" y="1882849"/>
            <a:ext cx="7956884" cy="474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）创建一个包含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80C51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固件，且都采用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Keil for 8051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编译器的新项目；</a:t>
            </a: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）在图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A.8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和表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A.6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的基础上给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机的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口各添加一个七段共阴极数码管和所需元件，使之能显示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位数值（晶振、复位和片选电路忽略不会影响仿真）；</a:t>
            </a: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）编写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源程序，要求实现如下功能：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机循环向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机发送整数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00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99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，再根据从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机发来的返回值决定是继续发送新数（若返回值与发送值相同时）还是重复发送当前数（若返回值与发送值不同时）；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机则是将从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机上接收到的值作为返回值再发送给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U1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机。两机都将当前值以十进制数形式显示在各机的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位共阴极数码管上。</a:t>
            </a: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）完成源程序编译和动态调试，实现实验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的控制功能要求；</a:t>
            </a: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）完成实验</a:t>
            </a:r>
            <a:r>
              <a:rPr lang="en-US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报告的撰写。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图示, 示意图&#10;&#10;描述已自动生成">
            <a:extLst>
              <a:ext uri="{FF2B5EF4-FFF2-40B4-BE49-F238E27FC236}">
                <a16:creationId xmlns:a16="http://schemas.microsoft.com/office/drawing/2014/main" id="{A2C1EE9D-ABCA-4445-8145-8C65F274E83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099" y="908720"/>
            <a:ext cx="5399038" cy="3832804"/>
          </a:xfrm>
          <a:prstGeom prst="rect">
            <a:avLst/>
          </a:prstGeom>
        </p:spPr>
      </p:pic>
      <p:pic>
        <p:nvPicPr>
          <p:cNvPr id="7" name="图片 6" descr="表格&#10;&#10;描述已自动生成">
            <a:extLst>
              <a:ext uri="{FF2B5EF4-FFF2-40B4-BE49-F238E27FC236}">
                <a16:creationId xmlns:a16="http://schemas.microsoft.com/office/drawing/2014/main" id="{E195ADA6-6E9B-4C74-AEA3-4970C73AC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812059"/>
            <a:ext cx="5403176" cy="135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827584" y="1124744"/>
            <a:ext cx="7632848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kern="100" dirty="0">
                <a:latin typeface="Times New Roman" panose="02020603050405020304" pitchFamily="18" charset="0"/>
              </a:rPr>
              <a:t>项目中有多个单片机时，需要在</a:t>
            </a:r>
            <a:r>
              <a:rPr lang="en-US" altLang="zh-CN" kern="100" dirty="0">
                <a:latin typeface="Times New Roman" panose="02020603050405020304" pitchFamily="18" charset="0"/>
              </a:rPr>
              <a:t>Source Code</a:t>
            </a:r>
            <a:r>
              <a:rPr lang="zh-CN" altLang="zh-CN" kern="100" dirty="0">
                <a:latin typeface="Times New Roman" panose="02020603050405020304" pitchFamily="18" charset="0"/>
              </a:rPr>
              <a:t>项目树中为每个单片机添加属于自己的程序文件，并且还要分别进行编译，形成各自的固件，具体做法可参见教材第</a:t>
            </a:r>
            <a:r>
              <a:rPr lang="en-US" altLang="zh-CN" kern="100" dirty="0">
                <a:latin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</a:rPr>
              <a:t>章实例</a:t>
            </a:r>
            <a:r>
              <a:rPr lang="en-US" altLang="zh-CN" kern="100" dirty="0">
                <a:latin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</a:rPr>
              <a:t>中的介绍。</a:t>
            </a:r>
            <a:endParaRPr lang="en-US" altLang="zh-CN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latin typeface="Times New Roman" panose="02020603050405020304" pitchFamily="18" charset="0"/>
              </a:rPr>
              <a:t>另外，在</a:t>
            </a:r>
            <a:r>
              <a:rPr lang="en-US" altLang="zh-CN" kern="100" dirty="0">
                <a:latin typeface="Times New Roman" panose="02020603050405020304" pitchFamily="18" charset="0"/>
              </a:rPr>
              <a:t>P0</a:t>
            </a:r>
            <a:r>
              <a:rPr lang="zh-CN" altLang="zh-CN" kern="100" dirty="0">
                <a:latin typeface="Times New Roman" panose="02020603050405020304" pitchFamily="18" charset="0"/>
              </a:rPr>
              <a:t>口添加数码管时需要考虑上拉电阻问题。</a:t>
            </a:r>
            <a:endParaRPr lang="en-US" altLang="zh-CN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zh-CN" altLang="zh-CN" kern="100" dirty="0">
                <a:latin typeface="Times New Roman" panose="02020603050405020304" pitchFamily="18" charset="0"/>
              </a:rPr>
              <a:t>假设编程时已约定，两机晶振为</a:t>
            </a:r>
            <a:r>
              <a:rPr lang="en-US" altLang="zh-CN" kern="100" dirty="0">
                <a:latin typeface="Times New Roman" panose="02020603050405020304" pitchFamily="18" charset="0"/>
              </a:rPr>
              <a:t>11.0592MHz</a:t>
            </a:r>
            <a:r>
              <a:rPr lang="zh-CN" altLang="zh-CN" kern="100" dirty="0">
                <a:latin typeface="Times New Roman" panose="02020603050405020304" pitchFamily="18" charset="0"/>
              </a:rPr>
              <a:t>，波特率为</a:t>
            </a:r>
            <a:r>
              <a:rPr lang="en-US" altLang="zh-CN" kern="100" dirty="0">
                <a:latin typeface="Times New Roman" panose="02020603050405020304" pitchFamily="18" charset="0"/>
              </a:rPr>
              <a:t>2400bps</a:t>
            </a:r>
            <a:r>
              <a:rPr lang="zh-CN" altLang="zh-CN" kern="100" dirty="0">
                <a:latin typeface="Times New Roman" panose="02020603050405020304" pitchFamily="18" charset="0"/>
              </a:rPr>
              <a:t>，通信采用串口方式</a:t>
            </a:r>
            <a:r>
              <a:rPr lang="en-US" altLang="zh-CN" kern="100" dirty="0">
                <a:latin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</a:rPr>
              <a:t>。</a:t>
            </a:r>
            <a:endParaRPr lang="en-US" altLang="zh-CN" kern="100" dirty="0">
              <a:latin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kern="100" dirty="0">
                <a:latin typeface="Times New Roman" panose="02020603050405020304" pitchFamily="18" charset="0"/>
              </a:rPr>
              <a:t>U1</a:t>
            </a:r>
            <a:r>
              <a:rPr lang="zh-CN" altLang="zh-CN" kern="100" dirty="0">
                <a:latin typeface="Times New Roman" panose="02020603050405020304" pitchFamily="18" charset="0"/>
              </a:rPr>
              <a:t>机采用查寻法编程，根据</a:t>
            </a:r>
            <a:r>
              <a:rPr lang="en-US" altLang="zh-CN" kern="100" dirty="0">
                <a:latin typeface="Times New Roman" panose="02020603050405020304" pitchFamily="18" charset="0"/>
              </a:rPr>
              <a:t>RI</a:t>
            </a:r>
            <a:r>
              <a:rPr lang="zh-CN" altLang="zh-CN" kern="100" dirty="0">
                <a:latin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</a:rPr>
              <a:t>TI</a:t>
            </a:r>
            <a:r>
              <a:rPr lang="zh-CN" altLang="zh-CN" kern="100" dirty="0">
                <a:latin typeface="Times New Roman" panose="02020603050405020304" pitchFamily="18" charset="0"/>
              </a:rPr>
              <a:t>标志的软件查询结果完成收发过程；</a:t>
            </a:r>
            <a:r>
              <a:rPr lang="en-US" altLang="zh-CN" kern="100" dirty="0">
                <a:latin typeface="Times New Roman" panose="02020603050405020304" pitchFamily="18" charset="0"/>
              </a:rPr>
              <a:t>U2</a:t>
            </a:r>
            <a:r>
              <a:rPr lang="zh-CN" altLang="zh-CN" kern="100" dirty="0">
                <a:latin typeface="Times New Roman" panose="02020603050405020304" pitchFamily="18" charset="0"/>
              </a:rPr>
              <a:t>机采用中断法编程，根据</a:t>
            </a:r>
            <a:r>
              <a:rPr lang="en-US" altLang="zh-CN" kern="100" dirty="0">
                <a:latin typeface="Times New Roman" panose="02020603050405020304" pitchFamily="18" charset="0"/>
              </a:rPr>
              <a:t>RI</a:t>
            </a:r>
            <a:r>
              <a:rPr lang="zh-CN" altLang="zh-CN" kern="100" dirty="0">
                <a:latin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</a:rPr>
              <a:t>TI</a:t>
            </a:r>
            <a:r>
              <a:rPr lang="zh-CN" altLang="zh-CN" kern="100" dirty="0">
                <a:latin typeface="Times New Roman" panose="02020603050405020304" pitchFamily="18" charset="0"/>
              </a:rPr>
              <a:t>的中断请求，在中断函数中完成收发过程。</a:t>
            </a:r>
          </a:p>
          <a:p>
            <a:pPr>
              <a:lnSpc>
                <a:spcPts val="3000"/>
              </a:lnSpc>
            </a:pPr>
            <a:r>
              <a:rPr lang="zh-CN" altLang="zh-CN" kern="100" dirty="0">
                <a:latin typeface="Times New Roman" panose="02020603050405020304" pitchFamily="18" charset="0"/>
              </a:rPr>
              <a:t>编程如有困难，可以参考教材第</a:t>
            </a:r>
            <a:r>
              <a:rPr lang="en-US" altLang="zh-CN" kern="100" dirty="0">
                <a:latin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</a:rPr>
              <a:t>章实例</a:t>
            </a:r>
            <a:r>
              <a:rPr lang="en-US" altLang="zh-CN" kern="100" dirty="0">
                <a:latin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</a:rPr>
              <a:t>的做法。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F333F94-A588-45A3-9C10-E4F2F8BF6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1052736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参考结果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F1DDA6-8B2F-4F0A-9DBC-DFD7401C5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892" y="1412776"/>
            <a:ext cx="6516216" cy="44662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12C13F-86F3-4F5D-A2C8-D52990E81CB1}"/>
              </a:ext>
            </a:extLst>
          </p:cNvPr>
          <p:cNvSpPr txBox="1"/>
          <p:nvPr/>
        </p:nvSpPr>
        <p:spPr>
          <a:xfrm>
            <a:off x="935596" y="908720"/>
            <a:ext cx="7272808" cy="251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【实验要求】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  <a:spcBef>
                <a:spcPts val="1200"/>
              </a:spcBef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提交的实验报告中要包括如下内容：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电路原理图及接线原理说明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C51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源程序（含注释语句）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仿真运行截图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实验小结</a:t>
            </a:r>
            <a:endParaRPr lang="zh-CN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432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27</cp:revision>
  <dcterms:created xsi:type="dcterms:W3CDTF">2013-12-08T10:51:25Z</dcterms:created>
  <dcterms:modified xsi:type="dcterms:W3CDTF">2021-09-23T22:02:56Z</dcterms:modified>
</cp:coreProperties>
</file>